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handoutMasterIdLst>
    <p:handoutMasterId r:id="rId49"/>
  </p:handoutMasterIdLst>
  <p:sldIdLst>
    <p:sldId id="256" r:id="rId3"/>
    <p:sldId id="262" r:id="rId4"/>
    <p:sldId id="263" r:id="rId5"/>
    <p:sldId id="277" r:id="rId6"/>
    <p:sldId id="279" r:id="rId7"/>
    <p:sldId id="257" r:id="rId8"/>
    <p:sldId id="331" r:id="rId9"/>
    <p:sldId id="258" r:id="rId10"/>
    <p:sldId id="264" r:id="rId11"/>
    <p:sldId id="294" r:id="rId12"/>
    <p:sldId id="298" r:id="rId13"/>
    <p:sldId id="299" r:id="rId14"/>
    <p:sldId id="300" r:id="rId15"/>
    <p:sldId id="301" r:id="rId16"/>
    <p:sldId id="302" r:id="rId17"/>
    <p:sldId id="303" r:id="rId18"/>
    <p:sldId id="304" r:id="rId19"/>
    <p:sldId id="305" r:id="rId20"/>
    <p:sldId id="306" r:id="rId21"/>
    <p:sldId id="308" r:id="rId22"/>
    <p:sldId id="307" r:id="rId23"/>
    <p:sldId id="309" r:id="rId24"/>
    <p:sldId id="310" r:id="rId25"/>
    <p:sldId id="311" r:id="rId26"/>
    <p:sldId id="312" r:id="rId27"/>
    <p:sldId id="313" r:id="rId28"/>
    <p:sldId id="314" r:id="rId29"/>
    <p:sldId id="315" r:id="rId30"/>
    <p:sldId id="316" r:id="rId31"/>
    <p:sldId id="318" r:id="rId32"/>
    <p:sldId id="317"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292" r:id="rId46"/>
    <p:sldId id="273" r:id="rId47"/>
  </p:sldIdLst>
  <p:sldSz cx="12192000" cy="6858000"/>
  <p:notesSz cx="6858000" cy="9144000"/>
  <p:embeddedFontLst>
    <p:embeddedFont>
      <p:font typeface="汉仪雅酷黑 45W" panose="020B0404020202020204" pitchFamily="34" charset="-122"/>
      <p:regular r:id="rId53"/>
    </p:embeddedFont>
    <p:embeddedFont>
      <p:font typeface="思源黑体 CN Medium" panose="020B0600000000000000" charset="-122"/>
      <p:regular r:id="rId54"/>
    </p:embeddedFont>
    <p:embeddedFont>
      <p:font typeface="思源黑体 CN Bold" panose="020B0800000000000000" charset="-122"/>
      <p:bold r:id="rId55"/>
    </p:embeddedFont>
    <p:embeddedFont>
      <p:font typeface="思源黑体 CN Regular" panose="020B0500000000000000" charset="-122"/>
      <p:regular r:id="rId56"/>
    </p:embeddedFont>
    <p:embeddedFont>
      <p:font typeface="思源黑体 CN Normal" panose="020B0400000000000000" charset="-122"/>
      <p:regular r:id="rId57"/>
    </p:embeddedFont>
    <p:embeddedFont>
      <p:font typeface="思源宋体 CN Heavy" panose="02020900000000000000" charset="-122"/>
      <p:bold r:id="rId58"/>
    </p:embeddedFont>
    <p:embeddedFont>
      <p:font typeface="等线" panose="02010600030101010101" charset="-122"/>
      <p:regular r:id="rId59"/>
    </p:embeddedFont>
    <p:embeddedFont>
      <p:font typeface="Calibri" panose="020F0502020204030204"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gs" Target="tags/tag441.xml"/><Relationship Id="rId63" Type="http://schemas.openxmlformats.org/officeDocument/2006/relationships/font" Target="fonts/font11.fntdata"/><Relationship Id="rId62" Type="http://schemas.openxmlformats.org/officeDocument/2006/relationships/font" Target="fonts/font10.fntdata"/><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4.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24.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3.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image" Target="../media/image9.png"/><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image" Target="../media/image10.png"/><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image" Target="../media/image12.png"/><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image" Target="../media/image15.png"/><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1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84.xml"/><Relationship Id="rId19" Type="http://schemas.openxmlformats.org/officeDocument/2006/relationships/tags" Target="../tags/tag200.xml"/><Relationship Id="rId18" Type="http://schemas.openxmlformats.org/officeDocument/2006/relationships/tags" Target="../tags/tag199.xml"/><Relationship Id="rId17" Type="http://schemas.openxmlformats.org/officeDocument/2006/relationships/tags" Target="../tags/tag198.xml"/><Relationship Id="rId16" Type="http://schemas.openxmlformats.org/officeDocument/2006/relationships/tags" Target="../tags/tag197.xml"/><Relationship Id="rId15" Type="http://schemas.openxmlformats.org/officeDocument/2006/relationships/tags" Target="../tags/tag196.xml"/><Relationship Id="rId14" Type="http://schemas.openxmlformats.org/officeDocument/2006/relationships/tags" Target="../tags/tag19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tags" Target="../tags/tag183.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image" Target="../media/image16.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209.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image" Target="../media/image18.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s>
</file>

<file path=ppt/slides/_rels/slide24.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image" Target="../media/image20.png"/><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1" Type="http://schemas.openxmlformats.org/officeDocument/2006/relationships/slideLayout" Target="../slideLayouts/slideLayout2.xml"/><Relationship Id="rId10" Type="http://schemas.openxmlformats.org/officeDocument/2006/relationships/image" Target="../media/image21.png"/><Relationship Id="rId1" Type="http://schemas.openxmlformats.org/officeDocument/2006/relationships/tags" Target="../tags/tag245.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png"/><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image" Target="../media/image26.png"/><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png"/><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3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297.xml"/><Relationship Id="rId19" Type="http://schemas.openxmlformats.org/officeDocument/2006/relationships/tags" Target="../tags/tag313.xml"/><Relationship Id="rId18" Type="http://schemas.openxmlformats.org/officeDocument/2006/relationships/tags" Target="../tags/tag312.xml"/><Relationship Id="rId17" Type="http://schemas.openxmlformats.org/officeDocument/2006/relationships/tags" Target="../tags/tag311.xml"/><Relationship Id="rId16" Type="http://schemas.openxmlformats.org/officeDocument/2006/relationships/tags" Target="../tags/tag310.xml"/><Relationship Id="rId15" Type="http://schemas.openxmlformats.org/officeDocument/2006/relationships/tags" Target="../tags/tag309.xml"/><Relationship Id="rId14" Type="http://schemas.openxmlformats.org/officeDocument/2006/relationships/tags" Target="../tags/tag308.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tags" Target="../tags/tag296.xml"/></Relationships>
</file>

<file path=ppt/slides/_rels/slide33.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image" Target="../media/image29.png"/><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2" Type="http://schemas.openxmlformats.org/officeDocument/2006/relationships/slideLayout" Target="../slideLayouts/slideLayout2.xml"/><Relationship Id="rId11" Type="http://schemas.openxmlformats.org/officeDocument/2006/relationships/tags" Target="../tags/tag323.xml"/><Relationship Id="rId10" Type="http://schemas.openxmlformats.org/officeDocument/2006/relationships/tags" Target="../tags/tag322.xml"/><Relationship Id="rId1" Type="http://schemas.openxmlformats.org/officeDocument/2006/relationships/tags" Target="../tags/tag314.xml"/></Relationships>
</file>

<file path=ppt/slides/_rels/slide3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31.xml"/><Relationship Id="rId7" Type="http://schemas.openxmlformats.org/officeDocument/2006/relationships/tags" Target="../tags/tag330.xml"/><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325.xml"/><Relationship Id="rId19" Type="http://schemas.openxmlformats.org/officeDocument/2006/relationships/tags" Target="../tags/tag341.xml"/><Relationship Id="rId18" Type="http://schemas.openxmlformats.org/officeDocument/2006/relationships/tags" Target="../tags/tag340.xml"/><Relationship Id="rId17" Type="http://schemas.openxmlformats.org/officeDocument/2006/relationships/tags" Target="../tags/tag339.xml"/><Relationship Id="rId16" Type="http://schemas.openxmlformats.org/officeDocument/2006/relationships/tags" Target="../tags/tag338.xml"/><Relationship Id="rId15" Type="http://schemas.openxmlformats.org/officeDocument/2006/relationships/tags" Target="../tags/tag337.xml"/><Relationship Id="rId14" Type="http://schemas.openxmlformats.org/officeDocument/2006/relationships/tags" Target="../tags/tag336.xml"/><Relationship Id="rId13" Type="http://schemas.openxmlformats.org/officeDocument/2006/relationships/tags" Target="../tags/tag335.xml"/><Relationship Id="rId12" Type="http://schemas.openxmlformats.org/officeDocument/2006/relationships/tags" Target="../tags/tag33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image" Target="../media/image30.png"/><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s>
</file>

<file path=ppt/slides/_rels/slide3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357.xml"/><Relationship Id="rId19" Type="http://schemas.openxmlformats.org/officeDocument/2006/relationships/tags" Target="../tags/tag373.xml"/><Relationship Id="rId18" Type="http://schemas.openxmlformats.org/officeDocument/2006/relationships/tags" Target="../tags/tag372.xml"/><Relationship Id="rId17" Type="http://schemas.openxmlformats.org/officeDocument/2006/relationships/tags" Target="../tags/tag371.xml"/><Relationship Id="rId16" Type="http://schemas.openxmlformats.org/officeDocument/2006/relationships/tags" Target="../tags/tag370.xml"/><Relationship Id="rId15" Type="http://schemas.openxmlformats.org/officeDocument/2006/relationships/tags" Target="../tags/tag369.xml"/><Relationship Id="rId14" Type="http://schemas.openxmlformats.org/officeDocument/2006/relationships/tags" Target="../tags/tag368.xml"/><Relationship Id="rId13" Type="http://schemas.openxmlformats.org/officeDocument/2006/relationships/tags" Target="../tags/tag367.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tags" Target="../tags/tag356.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s>
</file>

<file path=ppt/slides/_rels/slide3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380.xml"/><Relationship Id="rId19" Type="http://schemas.openxmlformats.org/officeDocument/2006/relationships/tags" Target="../tags/tag396.xml"/><Relationship Id="rId18" Type="http://schemas.openxmlformats.org/officeDocument/2006/relationships/tags" Target="../tags/tag395.xml"/><Relationship Id="rId17" Type="http://schemas.openxmlformats.org/officeDocument/2006/relationships/tags" Target="../tags/tag394.xml"/><Relationship Id="rId16" Type="http://schemas.openxmlformats.org/officeDocument/2006/relationships/tags" Target="../tags/tag393.xml"/><Relationship Id="rId15" Type="http://schemas.openxmlformats.org/officeDocument/2006/relationships/tags" Target="../tags/tag392.xml"/><Relationship Id="rId14" Type="http://schemas.openxmlformats.org/officeDocument/2006/relationships/tags" Target="../tags/tag391.xml"/><Relationship Id="rId13" Type="http://schemas.openxmlformats.org/officeDocument/2006/relationships/tags" Target="../tags/tag390.xml"/><Relationship Id="rId12" Type="http://schemas.openxmlformats.org/officeDocument/2006/relationships/tags" Target="../tags/tag389.xml"/><Relationship Id="rId11" Type="http://schemas.openxmlformats.org/officeDocument/2006/relationships/tags" Target="../tags/tag388.xml"/><Relationship Id="rId10" Type="http://schemas.openxmlformats.org/officeDocument/2006/relationships/tags" Target="../tags/tag387.xml"/><Relationship Id="rId1" Type="http://schemas.openxmlformats.org/officeDocument/2006/relationships/tags" Target="../tags/tag379.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44.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4" Type="http://schemas.openxmlformats.org/officeDocument/2006/relationships/slideLayout" Target="../slideLayouts/slideLayout2.xml"/><Relationship Id="rId23" Type="http://schemas.openxmlformats.org/officeDocument/2006/relationships/tags" Target="../tags/tag437.xml"/><Relationship Id="rId22" Type="http://schemas.openxmlformats.org/officeDocument/2006/relationships/tags" Target="../tags/tag436.xml"/><Relationship Id="rId21" Type="http://schemas.openxmlformats.org/officeDocument/2006/relationships/tags" Target="../tags/tag435.xml"/><Relationship Id="rId20" Type="http://schemas.openxmlformats.org/officeDocument/2006/relationships/tags" Target="../tags/tag434.xml"/><Relationship Id="rId2" Type="http://schemas.openxmlformats.org/officeDocument/2006/relationships/image" Target="../media/image2.png"/><Relationship Id="rId19" Type="http://schemas.openxmlformats.org/officeDocument/2006/relationships/tags" Target="../tags/tag433.xml"/><Relationship Id="rId18" Type="http://schemas.openxmlformats.org/officeDocument/2006/relationships/tags" Target="../tags/tag432.xml"/><Relationship Id="rId17" Type="http://schemas.openxmlformats.org/officeDocument/2006/relationships/tags" Target="../tags/tag431.xml"/><Relationship Id="rId16" Type="http://schemas.openxmlformats.org/officeDocument/2006/relationships/tags" Target="../tags/tag430.xml"/><Relationship Id="rId15" Type="http://schemas.openxmlformats.org/officeDocument/2006/relationships/tags" Target="../tags/tag429.xml"/><Relationship Id="rId14" Type="http://schemas.openxmlformats.org/officeDocument/2006/relationships/tags" Target="../tags/tag428.xml"/><Relationship Id="rId13" Type="http://schemas.openxmlformats.org/officeDocument/2006/relationships/tags" Target="../tags/tag427.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40.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439.xml"/><Relationship Id="rId1" Type="http://schemas.openxmlformats.org/officeDocument/2006/relationships/tags" Target="../tags/tag438.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7" Type="http://schemas.openxmlformats.org/officeDocument/2006/relationships/slideLayout" Target="../slideLayouts/slideLayout2.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tags" Target="../tags/tag30.xml"/><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7" Type="http://schemas.openxmlformats.org/officeDocument/2006/relationships/slideLayout" Target="../slideLayouts/slideLayout2.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01.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10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五</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Shopee平台进行商品上架</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填写基本信息</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Basic Information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上传相关封面照片和最多 8 张图片来展示产品,具有清晰展示产品的多个高分辨率图像的列表往往会吸引更多买家。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3112222/temp.pngtemp"/>
          <p:cNvPicPr>
            <a:picLocks noChangeAspect="1"/>
          </p:cNvPicPr>
          <p:nvPr>
            <p:custDataLst>
              <p:tags r:id="rId4"/>
            </p:custDataLst>
          </p:nvPr>
        </p:nvPicPr>
        <p:blipFill>
          <a:blip r:embed="rId5"/>
          <a:stretch>
            <a:fillRect/>
          </a:stretch>
        </p:blipFill>
        <p:spPr>
          <a:xfrm>
            <a:off x="3511233" y="2792730"/>
            <a:ext cx="5169535" cy="23774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圆角 12"/>
          <p:cNvSpPr/>
          <p:nvPr>
            <p:custDataLst>
              <p:tags r:id="rId6"/>
            </p:custDataLst>
          </p:nvPr>
        </p:nvSpPr>
        <p:spPr>
          <a:xfrm>
            <a:off x="1334135" y="1024890"/>
            <a:ext cx="44932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7"/>
            </p:custDataLst>
          </p:nvPr>
        </p:nvSpPr>
        <p:spPr>
          <a:xfrm>
            <a:off x="1454785" y="1134745"/>
            <a:ext cx="4641850"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1【上传产品图片（Product Images）】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4932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64185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1【上传产品图片（Product Images）】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添加或编辑新列表时，选中基本信息部分下的3:4 图像复选框。然后，选择“Add Image-添加图像”以照常上传图像。鼠标悬停在图像上，可调整裁剪区域的大小、缩放、旋转或翻转图像。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1" name="图片 10" descr="截屏2023-11-23 14.10.49"/>
          <p:cNvPicPr>
            <a:picLocks noChangeAspect="1"/>
          </p:cNvPicPr>
          <p:nvPr>
            <p:custDataLst>
              <p:tags r:id="rId5"/>
            </p:custDataLst>
          </p:nvPr>
        </p:nvPicPr>
        <p:blipFill>
          <a:blip r:embed="rId6"/>
          <a:stretch>
            <a:fillRect/>
          </a:stretch>
        </p:blipFill>
        <p:spPr>
          <a:xfrm>
            <a:off x="2546350" y="2887980"/>
            <a:ext cx="2599055" cy="26536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7"/>
            </p:custDataLst>
          </p:nvPr>
        </p:nvSpPr>
        <p:spPr>
          <a:xfrm>
            <a:off x="5956935" y="3784600"/>
            <a:ext cx="4036695" cy="9042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6096635" y="3788410"/>
            <a:ext cx="3757295" cy="85280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目前，所有listing都必须上传1:1显示比例的产品图片。</a:t>
            </a: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卖家仍必须先上传 1:1 图像，然后才能上传 3:4 图像。</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3414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6418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【上传产品视频（Product Vedio）】</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上传视频注意事项（有影片的产品权重更高）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大小：最大30Mb，分辨率不应超过1280x1280px</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持续时间：10s-60s（上传时可进行视频剪辑处理）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格式：MP4</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3" descr="/private/var/folders/n6/nkldrfbd0n51r9x_617btb_w0000gn/T/com.kingsoft.wpsoffice.mac/photoedit2/20231213112446/temp.pngtemp"/>
          <p:cNvPicPr>
            <a:picLocks noChangeAspect="1"/>
          </p:cNvPicPr>
          <p:nvPr>
            <p:custDataLst>
              <p:tags r:id="rId5"/>
            </p:custDataLst>
          </p:nvPr>
        </p:nvPicPr>
        <p:blipFill>
          <a:blip r:embed="rId6"/>
          <a:stretch>
            <a:fillRect/>
          </a:stretch>
        </p:blipFill>
        <p:spPr>
          <a:xfrm>
            <a:off x="3711258" y="3200400"/>
            <a:ext cx="5037455" cy="23317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66046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产品名称</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Product Name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）及</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类目</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Category</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为了产品的专业性，可以参考以下的产品名称格式：品牌 + 产品名称 + 规格 + 尺寸或容量，举例：Apple Watch SE (GPS) 2nd Generation 40mm</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3112620/temp.pngtemp"/>
          <p:cNvPicPr>
            <a:picLocks noChangeAspect="1"/>
          </p:cNvPicPr>
          <p:nvPr>
            <p:custDataLst>
              <p:tags r:id="rId5"/>
            </p:custDataLst>
          </p:nvPr>
        </p:nvPicPr>
        <p:blipFill>
          <a:blip r:embed="rId6"/>
          <a:stretch>
            <a:fillRect/>
          </a:stretch>
        </p:blipFill>
        <p:spPr>
          <a:xfrm>
            <a:off x="5721985" y="2720975"/>
            <a:ext cx="5012690" cy="23304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7"/>
            </p:custDataLst>
          </p:nvPr>
        </p:nvSpPr>
        <p:spPr>
          <a:xfrm>
            <a:off x="1755140" y="3519170"/>
            <a:ext cx="2820035" cy="73342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1929130" y="3582670"/>
            <a:ext cx="2582545" cy="62992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避免使用不必要的表情符号和标点符号。</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66046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产品名称</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Product Name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）及</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类目</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Category</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填写产品类别，如果不确定产品的正确类别，可点击“Click here to learn more”查看Shopee 的商品分类列表，并输入产品名称/代码即可查找相应产品分类。</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6" name="图片 5" descr="/private/var/folders/n6/nkldrfbd0n51r9x_617btb_w0000gn/T/com.kingsoft.wpsoffice.mac/photoedit2/20231213112724/temp.pngtemp"/>
          <p:cNvPicPr>
            <a:picLocks noChangeAspect="1"/>
          </p:cNvPicPr>
          <p:nvPr>
            <p:custDataLst>
              <p:tags r:id="rId5"/>
            </p:custDataLst>
          </p:nvPr>
        </p:nvPicPr>
        <p:blipFill>
          <a:blip r:embed="rId6"/>
          <a:stretch>
            <a:fillRect/>
          </a:stretch>
        </p:blipFill>
        <p:spPr>
          <a:xfrm>
            <a:off x="3531870" y="2961005"/>
            <a:ext cx="5150485" cy="239712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0838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产品描述</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Product Description</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填写产品详细信息，例如材料、重量、尺寸、颜色等相关细节以及介绍产品的功能和优点，可帮助买家快速做出购买决定。</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2" name="图片 22"/>
          <p:cNvPicPr>
            <a:picLocks noChangeAspect="1"/>
          </p:cNvPicPr>
          <p:nvPr>
            <p:custDataLst>
              <p:tags r:id="rId5"/>
            </p:custDataLst>
          </p:nvPr>
        </p:nvPicPr>
        <p:blipFill>
          <a:blip r:embed="rId6"/>
          <a:stretch>
            <a:fillRect/>
          </a:stretch>
        </p:blipFill>
        <p:spPr>
          <a:xfrm>
            <a:off x="3513773" y="2671128"/>
            <a:ext cx="5164455" cy="294957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0838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填写基本信息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产品描述</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Product Description</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上传图片（详情图）作为产品描述的一部分，为购物者创造更具吸引力和信息丰富的体验。可以通过本地驱动器或 Image Creator 上传最多 12 张图像。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6" name="图片 3" descr="截屏2023-11-23 15.32.49"/>
          <p:cNvPicPr>
            <a:picLocks noChangeAspect="1"/>
          </p:cNvPicPr>
          <p:nvPr>
            <p:custDataLst>
              <p:tags r:id="rId5"/>
            </p:custDataLst>
          </p:nvPr>
        </p:nvPicPr>
        <p:blipFill>
          <a:blip r:embed="rId6"/>
          <a:stretch>
            <a:fillRect/>
          </a:stretch>
        </p:blipFill>
        <p:spPr>
          <a:xfrm>
            <a:off x="6293485" y="2768600"/>
            <a:ext cx="4043680" cy="289306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圆角矩形 1"/>
          <p:cNvSpPr/>
          <p:nvPr>
            <p:custDataLst>
              <p:tags r:id="rId7"/>
            </p:custDataLst>
          </p:nvPr>
        </p:nvSpPr>
        <p:spPr>
          <a:xfrm>
            <a:off x="1870710" y="3243580"/>
            <a:ext cx="3080385" cy="192913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2103120" y="3307080"/>
            <a:ext cx="2582545" cy="62992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图片的宽高比必须在 0.5 到 32 之间。例如，如果图片的宽高比为 2:1 (0.5) 或 3:2 (1.5)，则可以成功上传。文件尺寸至少应为 1000 像素 x 32 像素。没有最大尺寸，但如果文件太大，图像将相应缩小。文件不能大于 2MB。</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填写产品属性</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Specification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675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填写产品属性</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【产品属性】</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根据选择的产品分类，系統会自动将特定产品属性列为必填选项，例如尺寸、容量、相关认证字号等。有 2 种类型的属性：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（1）强制属性（红色星号）可确保产品出现在最相关的类别中，并提高搜索过程中的可见性。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（2）非强制性属性进一步优化您的列表。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1" descr="/private/var/folders/n6/nkldrfbd0n51r9x_617btb_w0000gn/T/com.kingsoft.wpsoffice.mac/photoedit2/20231213113354/temp.pngtemp"/>
          <p:cNvPicPr>
            <a:picLocks noChangeAspect="1"/>
          </p:cNvPicPr>
          <p:nvPr>
            <p:custDataLst>
              <p:tags r:id="rId5"/>
            </p:custDataLst>
          </p:nvPr>
        </p:nvPicPr>
        <p:blipFill>
          <a:blip r:embed="rId6"/>
          <a:stretch>
            <a:fillRect/>
          </a:stretch>
        </p:blipFill>
        <p:spPr>
          <a:xfrm>
            <a:off x="6159818" y="3351530"/>
            <a:ext cx="4601845" cy="22225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圆角矩形 3"/>
          <p:cNvSpPr/>
          <p:nvPr>
            <p:custDataLst>
              <p:tags r:id="rId7"/>
            </p:custDataLst>
          </p:nvPr>
        </p:nvSpPr>
        <p:spPr>
          <a:xfrm>
            <a:off x="2103120" y="3714750"/>
            <a:ext cx="3080385" cy="149606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矩形 4"/>
          <p:cNvSpPr/>
          <p:nvPr>
            <p:custDataLst>
              <p:tags r:id="rId8"/>
            </p:custDataLst>
          </p:nvPr>
        </p:nvSpPr>
        <p:spPr>
          <a:xfrm>
            <a:off x="2335530" y="3778250"/>
            <a:ext cx="2582545" cy="62992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卖家应根据商品分类填写正确的信息和属性。提示：填写详细的商品叙述，包含规格、功能和优点等信息，可帮助买家做出购买决定。</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1.熟悉shopee平台的上架规范。</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2.了解shopee平台产品上架流程。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82994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通过实际操作，熟悉并掌握产品上架的各项技能，提高在Shopee电商平台的产品管理效率。</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20" name="矩形 1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21" name="矩形 20"/>
          <p:cNvSpPr/>
          <p:nvPr>
            <p:custDataLst>
              <p:tags r:id="rId5"/>
            </p:custDataLst>
          </p:nvPr>
        </p:nvSpPr>
        <p:spPr>
          <a:xfrm>
            <a:off x="5173345" y="2527300"/>
            <a:ext cx="346519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1.具有规范意识和法律意识，在平台规范要求的范围内完成产品上架。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填写销售信息</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Sales Information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3674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【填写变体（Variations）】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允许卖家在同一列表中显示产品的多种变体选项（例如尺寸和颜色）的功能。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3114325/temp.pngtemp"/>
          <p:cNvPicPr>
            <a:picLocks noChangeAspect="1"/>
          </p:cNvPicPr>
          <p:nvPr>
            <p:custDataLst>
              <p:tags r:id="rId5"/>
            </p:custDataLst>
          </p:nvPr>
        </p:nvPicPr>
        <p:blipFill>
          <a:blip r:embed="rId6"/>
          <a:stretch>
            <a:fillRect/>
          </a:stretch>
        </p:blipFill>
        <p:spPr>
          <a:xfrm>
            <a:off x="3623310" y="2566670"/>
            <a:ext cx="5273040" cy="253873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3674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【填写变体（Variations）】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添加产品变体（例如尺寸和颜色）可以让购物者在单个产品列表中选择不同的选项。每个产品最多可以有 2 种类型的变体。</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8" name="图片 3" descr="截屏2023-11-23 17.07.07"/>
          <p:cNvPicPr>
            <a:picLocks noChangeAspect="1"/>
          </p:cNvPicPr>
          <p:nvPr>
            <p:custDataLst>
              <p:tags r:id="rId5"/>
            </p:custDataLst>
          </p:nvPr>
        </p:nvPicPr>
        <p:blipFill>
          <a:blip r:embed="rId6"/>
          <a:stretch>
            <a:fillRect/>
          </a:stretch>
        </p:blipFill>
        <p:spPr>
          <a:xfrm>
            <a:off x="1454468" y="3175953"/>
            <a:ext cx="5247005" cy="160718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圆角矩形 3"/>
          <p:cNvSpPr/>
          <p:nvPr>
            <p:custDataLst>
              <p:tags r:id="rId7"/>
            </p:custDataLst>
          </p:nvPr>
        </p:nvSpPr>
        <p:spPr>
          <a:xfrm>
            <a:off x="7694930" y="3287395"/>
            <a:ext cx="3080385" cy="149606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8"/>
            </p:custDataLst>
          </p:nvPr>
        </p:nvSpPr>
        <p:spPr>
          <a:xfrm>
            <a:off x="7927340" y="3350895"/>
            <a:ext cx="25825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A. 价格最高的变体不能超过价格最低的变体的7倍。</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B. 折扣价格最高的变体不能超过折扣价格最低的变体的7倍</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3674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【填写变体（Variations）】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只有一种变体的类型：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填写变体名称和不同选项，然后填写每个变体的图片、价格、库存和 SKU 编号（可选）。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圆角矩形 3"/>
          <p:cNvSpPr/>
          <p:nvPr>
            <p:custDataLst>
              <p:tags r:id="rId5"/>
            </p:custDataLst>
          </p:nvPr>
        </p:nvSpPr>
        <p:spPr>
          <a:xfrm>
            <a:off x="6531610" y="3350895"/>
            <a:ext cx="3080385" cy="130302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6"/>
            </p:custDataLst>
          </p:nvPr>
        </p:nvSpPr>
        <p:spPr>
          <a:xfrm>
            <a:off x="6764020" y="3414395"/>
            <a:ext cx="25825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对于所有变体具有相同价格、库存和 SKU 编号的产品，请使用“Applt To All(应用到全部)”在所有变体选项中复制详细信息。</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29" name="图片 1" descr="截屏2023-11-23 17.17.02"/>
          <p:cNvPicPr>
            <a:picLocks noChangeAspect="1"/>
          </p:cNvPicPr>
          <p:nvPr>
            <p:custDataLst>
              <p:tags r:id="rId7"/>
            </p:custDataLst>
          </p:nvPr>
        </p:nvPicPr>
        <p:blipFill>
          <a:blip r:embed="rId8"/>
          <a:stretch>
            <a:fillRect/>
          </a:stretch>
        </p:blipFill>
        <p:spPr>
          <a:xfrm>
            <a:off x="1649095" y="2938463"/>
            <a:ext cx="4126230" cy="19996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3674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【填写变体（Variations）】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有二种变体的类型：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添加变体 2 并填写变体类型的名称和选项，填写每个选项的价格、库存和SKU编号。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圆角矩形 3"/>
          <p:cNvSpPr/>
          <p:nvPr>
            <p:custDataLst>
              <p:tags r:id="rId5"/>
            </p:custDataLst>
          </p:nvPr>
        </p:nvSpPr>
        <p:spPr>
          <a:xfrm>
            <a:off x="1538605" y="3535680"/>
            <a:ext cx="3584575" cy="108902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6"/>
            </p:custDataLst>
          </p:nvPr>
        </p:nvSpPr>
        <p:spPr>
          <a:xfrm>
            <a:off x="1654810" y="3653790"/>
            <a:ext cx="334835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对于具有 2 种变体类型的商品，只能添加第一种变体类型的图像，例如每种颜色的图像。</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16" name="图片 15" descr="/private/var/folders/n6/nkldrfbd0n51r9x_617btb_w0000gn/T/com.kingsoft.wpsoffice.mac/photoedit2/20231213114627/temp.pngtemp"/>
          <p:cNvPicPr>
            <a:picLocks noChangeAspect="1"/>
          </p:cNvPicPr>
          <p:nvPr>
            <p:custDataLst>
              <p:tags r:id="rId7"/>
            </p:custDataLst>
          </p:nvPr>
        </p:nvPicPr>
        <p:blipFill>
          <a:blip r:embed="rId8"/>
          <a:stretch>
            <a:fillRect/>
          </a:stretch>
        </p:blipFill>
        <p:spPr>
          <a:xfrm>
            <a:off x="7752080" y="2880360"/>
            <a:ext cx="3258820" cy="26695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5" name="图片 14" descr="截屏2023-11-23 17.30.38"/>
          <p:cNvPicPr>
            <a:picLocks noChangeAspect="1"/>
          </p:cNvPicPr>
          <p:nvPr>
            <p:custDataLst>
              <p:tags r:id="rId9"/>
            </p:custDataLst>
          </p:nvPr>
        </p:nvPicPr>
        <p:blipFill>
          <a:blip r:embed="rId10"/>
          <a:stretch>
            <a:fillRect/>
          </a:stretch>
        </p:blipFill>
        <p:spPr>
          <a:xfrm>
            <a:off x="5718810" y="2881630"/>
            <a:ext cx="1317625" cy="26663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6367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价格</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Price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）及</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库存</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Stock</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价格 ：设定有竞争力的价格，使您的产品更具吸引力。通过与 Shopee 或其他平台上的同类产品进行比较，了解产品的市场价格。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库存：通过检查仓库或库存中的实际库存，确保提供准确的库存编号。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0" name="图片 2" descr="/private/var/folders/n6/nkldrfbd0n51r9x_617btb_w0000gn/T/com.kingsoft.wpsoffice.mac/photoedit2/20231213114804/temp.pngtemp"/>
          <p:cNvPicPr>
            <a:picLocks noChangeAspect="1"/>
          </p:cNvPicPr>
          <p:nvPr>
            <p:custDataLst>
              <p:tags r:id="rId5"/>
            </p:custDataLst>
          </p:nvPr>
        </p:nvPicPr>
        <p:blipFill>
          <a:blip r:embed="rId6"/>
          <a:stretch>
            <a:fillRect/>
          </a:stretch>
        </p:blipFill>
        <p:spPr>
          <a:xfrm>
            <a:off x="3462655" y="3287078"/>
            <a:ext cx="5266690" cy="174815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批发</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Wholesale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对于购买量较大的产品，可以考虑设定批发价以鼓励购物者购买更多。</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圆角矩形 3"/>
          <p:cNvSpPr/>
          <p:nvPr>
            <p:custDataLst>
              <p:tags r:id="rId5"/>
            </p:custDataLst>
          </p:nvPr>
        </p:nvSpPr>
        <p:spPr>
          <a:xfrm>
            <a:off x="1654810" y="3287395"/>
            <a:ext cx="3584575" cy="10312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6"/>
            </p:custDataLst>
          </p:nvPr>
        </p:nvSpPr>
        <p:spPr>
          <a:xfrm>
            <a:off x="1771015" y="3405505"/>
            <a:ext cx="334835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如果产品有变体，请在设置批发价之前确保所有变体的价格相同。</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31" name="图片 5" descr="/private/var/folders/n6/nkldrfbd0n51r9x_617btb_w0000gn/T/com.kingsoft.wpsoffice.mac/photoedit2/20231213114918/temp.pngtemp"/>
          <p:cNvPicPr>
            <a:picLocks noChangeAspect="1"/>
          </p:cNvPicPr>
          <p:nvPr>
            <p:custDataLst>
              <p:tags r:id="rId7"/>
            </p:custDataLst>
          </p:nvPr>
        </p:nvPicPr>
        <p:blipFill>
          <a:blip r:embed="rId8"/>
          <a:stretch>
            <a:fillRect/>
          </a:stretch>
        </p:blipFill>
        <p:spPr>
          <a:xfrm>
            <a:off x="6672580" y="2788285"/>
            <a:ext cx="3304540" cy="28536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批发</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Wholesale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要设置批发价格，请选择添加价格等级并填写适用的最小和最大数量。单价是该层级中单个产品的价格，当买家满足数量要求时将应用该价格。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圆角矩形 3"/>
          <p:cNvSpPr/>
          <p:nvPr>
            <p:custDataLst>
              <p:tags r:id="rId5"/>
            </p:custDataLst>
          </p:nvPr>
        </p:nvSpPr>
        <p:spPr>
          <a:xfrm>
            <a:off x="1654810" y="3287395"/>
            <a:ext cx="3584575" cy="129286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6"/>
            </p:custDataLst>
          </p:nvPr>
        </p:nvSpPr>
        <p:spPr>
          <a:xfrm>
            <a:off x="1771015" y="3405505"/>
            <a:ext cx="334835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最多可以设置 5 级批发价格。每个级别的单价必须始终低于前一个级别的单价。（例如，如果第 1 级为 95 比索，则第 2 级必须比 95比索便宜）</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32" name="图片 3" descr="/private/var/folders/n6/nkldrfbd0n51r9x_617btb_w0000gn/T/com.kingsoft.wpsoffice.mac/photoedit2/20231213115031/temp.pngtemp"/>
          <p:cNvPicPr>
            <a:picLocks noChangeAspect="1"/>
          </p:cNvPicPr>
          <p:nvPr>
            <p:custDataLst>
              <p:tags r:id="rId7"/>
            </p:custDataLst>
          </p:nvPr>
        </p:nvPicPr>
        <p:blipFill>
          <a:blip r:embed="rId8"/>
          <a:stretch>
            <a:fillRect/>
          </a:stretch>
        </p:blipFill>
        <p:spPr>
          <a:xfrm>
            <a:off x="5877560" y="2751455"/>
            <a:ext cx="4624705" cy="25082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【了解</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尺码表</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Size Chart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如果产品适应于尺码表: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①可点击蓝色字体“Go to Size Chart Management”。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3" name="图片 1" descr="/private/var/folders/n6/nkldrfbd0n51r9x_617btb_w0000gn/T/com.kingsoft.wpsoffice.mac/photoedit2/20231213115249/temp.pngtemp"/>
          <p:cNvPicPr>
            <a:picLocks noChangeAspect="1"/>
          </p:cNvPicPr>
          <p:nvPr>
            <p:custDataLst>
              <p:tags r:id="rId5"/>
            </p:custDataLst>
          </p:nvPr>
        </p:nvPicPr>
        <p:blipFill>
          <a:blip r:embed="rId6"/>
          <a:stretch>
            <a:fillRect/>
          </a:stretch>
        </p:blipFill>
        <p:spPr>
          <a:xfrm>
            <a:off x="3953510" y="2995930"/>
            <a:ext cx="4784725" cy="232283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【了解</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尺码表</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Size Chart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②再点击“Add New Template” 进行创建新的尺码模板。可以为同一类目下的商品创建一个标准尺码表，减少单独创建个别尺码表的时间，提升效率。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此工具仅能为下列时尚类目的商品创建尺码表：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婴儿 &amp; 儿童时尚；时尚配饰；男装；男包；男鞋；穆斯林时尚；手表；女包；女装；女鞋；运动和户外配饰；运动和户外服装；手套、绷带和头盔； 武术腰带； 高尔夫包和收纳包；运动鞋；旅行 &amp; 行李</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3115321/temp.pngtemp"/>
          <p:cNvPicPr>
            <a:picLocks noChangeAspect="1"/>
          </p:cNvPicPr>
          <p:nvPr>
            <p:custDataLst>
              <p:tags r:id="rId5"/>
            </p:custDataLst>
          </p:nvPr>
        </p:nvPicPr>
        <p:blipFill>
          <a:blip r:embed="rId6"/>
          <a:stretch>
            <a:fillRect/>
          </a:stretch>
        </p:blipFill>
        <p:spPr>
          <a:xfrm>
            <a:off x="6419215" y="3877310"/>
            <a:ext cx="4392930" cy="123317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圆角矩形 3"/>
          <p:cNvSpPr/>
          <p:nvPr>
            <p:custDataLst>
              <p:tags r:id="rId7"/>
            </p:custDataLst>
          </p:nvPr>
        </p:nvSpPr>
        <p:spPr>
          <a:xfrm>
            <a:off x="1906905" y="4035425"/>
            <a:ext cx="3701415" cy="91630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5" name="矩形 4"/>
          <p:cNvSpPr/>
          <p:nvPr>
            <p:custDataLst>
              <p:tags r:id="rId8"/>
            </p:custDataLst>
          </p:nvPr>
        </p:nvSpPr>
        <p:spPr>
          <a:xfrm>
            <a:off x="2023110" y="4153535"/>
            <a:ext cx="35858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非时尚类目的商品的尺码表图像将继续储存在媒体空间中。</a:t>
            </a:r>
            <a:endParaRPr lang="en-US" altLang="zh-CN"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近期服装店近日进了一批夏季女装，吴</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总有意在shopee平台上售卖，作为A职业技术学院的一名学生，你接到了吴</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总的委托，希望你完成几款产品的上架。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【了解</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尺码表</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Size Chart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尺码表模板包含清晰的指引协助</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卖家填写相关信息，如：尺寸和尺码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（1）【尺码表类目】尺码表类目能统整尺码表模板。</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卖家可以选择任意类目查看该类别下的模板。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（2）【尺码表名称】确保有一个独特、没有重复的模板名称。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（3）【设定尺寸测量】选择尺码表的测量类型和测量单位。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4" name="图片 1" descr="/private/var/folders/n6/nkldrfbd0n51r9x_617btb_w0000gn/T/com.kingsoft.wpsoffice.mac/photoedit2/20231213134614/temp.pngtemp"/>
          <p:cNvPicPr>
            <a:picLocks noChangeAspect="1"/>
          </p:cNvPicPr>
          <p:nvPr>
            <p:custDataLst>
              <p:tags r:id="rId5"/>
            </p:custDataLst>
          </p:nvPr>
        </p:nvPicPr>
        <p:blipFill>
          <a:blip r:embed="rId6"/>
          <a:stretch>
            <a:fillRect/>
          </a:stretch>
        </p:blipFill>
        <p:spPr>
          <a:xfrm>
            <a:off x="4080510" y="3496310"/>
            <a:ext cx="3583305" cy="220853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5299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填写销售信息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【了解</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尺码表</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Size Chart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（4）【数值】3 种不同类型的数值：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①</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从标准值中选择（如：XS，S，M，L）</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②</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每行仅输入一个值（如：衬衫长度为 100，选择 cm 作为测量单位）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   ③</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每行输入一系列值（如：最小高度 150，最大高度 190，选择 cm 作为测量单位）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（5）【关联产品】与此尺码表模板关联的商品将显示在此。卖家可以选择添加或删除与尺码表关联的商品，并</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在此处查看每个关联商品的销售情况。</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3" name="圆角矩形 2"/>
          <p:cNvSpPr/>
          <p:nvPr>
            <p:custDataLst>
              <p:tags r:id="rId5"/>
            </p:custDataLst>
          </p:nvPr>
        </p:nvSpPr>
        <p:spPr>
          <a:xfrm>
            <a:off x="1791335" y="4287520"/>
            <a:ext cx="3701415" cy="91630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6" name="矩形 5"/>
          <p:cNvSpPr/>
          <p:nvPr>
            <p:custDataLst>
              <p:tags r:id="rId6"/>
            </p:custDataLst>
          </p:nvPr>
        </p:nvSpPr>
        <p:spPr>
          <a:xfrm>
            <a:off x="1907540" y="4347845"/>
            <a:ext cx="35858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填写数值时，无需包含测量单位（如：cm），</a:t>
            </a: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卖家可以在测量单位下选择对应单位。</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7" name="图片 6" descr="/private/var/folders/n6/nkldrfbd0n51r9x_617btb_w0000gn/T/com.kingsoft.wpsoffice.mac/photoedit2/20231213134809/temp.pngtemp"/>
          <p:cNvPicPr>
            <a:picLocks noChangeAspect="1"/>
          </p:cNvPicPr>
          <p:nvPr>
            <p:custDataLst>
              <p:tags r:id="rId7"/>
            </p:custDataLst>
          </p:nvPr>
        </p:nvPicPr>
        <p:blipFill>
          <a:blip r:embed="rId8"/>
          <a:stretch>
            <a:fillRect/>
          </a:stretch>
        </p:blipFill>
        <p:spPr>
          <a:xfrm>
            <a:off x="7040880" y="3841115"/>
            <a:ext cx="2964815" cy="21736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05</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填写运输信息</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Shipping</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7067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填写运输信息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【填写Weight（重量）Parcel Size（包裹尺寸）】</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填写准确的包裹重量（包括产品、包装）和包裹尺寸（含外包装），以正确计算运费。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3" name="圆角矩形 2"/>
          <p:cNvSpPr/>
          <p:nvPr>
            <p:custDataLst>
              <p:tags r:id="rId5"/>
            </p:custDataLst>
          </p:nvPr>
        </p:nvSpPr>
        <p:spPr>
          <a:xfrm>
            <a:off x="1570990" y="2392045"/>
            <a:ext cx="3701415" cy="91630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6" name="矩形 5"/>
          <p:cNvSpPr/>
          <p:nvPr>
            <p:custDataLst>
              <p:tags r:id="rId6"/>
            </p:custDataLst>
          </p:nvPr>
        </p:nvSpPr>
        <p:spPr>
          <a:xfrm>
            <a:off x="1687195" y="2452370"/>
            <a:ext cx="35858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填写数值时，无需包含测量单位（如：cm），</a:t>
            </a: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卖家可以在测量单位下选择对应单位。</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36" name="图片 3" descr="/private/var/folders/n6/nkldrfbd0n51r9x_617btb_w0000gn/T/com.kingsoft.wpsoffice.mac/photoedit2/20231213135146/temp.pngtemp"/>
          <p:cNvPicPr>
            <a:picLocks noChangeAspect="1"/>
          </p:cNvPicPr>
          <p:nvPr>
            <p:custDataLst>
              <p:tags r:id="rId7"/>
            </p:custDataLst>
          </p:nvPr>
        </p:nvPicPr>
        <p:blipFill>
          <a:blip r:embed="rId8"/>
          <a:stretch>
            <a:fillRect/>
          </a:stretch>
        </p:blipFill>
        <p:spPr>
          <a:xfrm>
            <a:off x="6704330" y="2261235"/>
            <a:ext cx="3696970" cy="177863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9"/>
            </p:custDataLst>
          </p:nvPr>
        </p:nvSpPr>
        <p:spPr>
          <a:xfrm>
            <a:off x="1331595" y="3681095"/>
            <a:ext cx="38220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10"/>
            </p:custDataLst>
          </p:nvPr>
        </p:nvSpPr>
        <p:spPr>
          <a:xfrm>
            <a:off x="1452245" y="3790950"/>
            <a:ext cx="648462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【选择</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物流</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 </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Shipping Fee</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5" name="矩形 4"/>
          <p:cNvSpPr/>
          <p:nvPr>
            <p:custDataLst>
              <p:tags r:id="rId11"/>
            </p:custDataLst>
          </p:nvPr>
        </p:nvSpPr>
        <p:spPr>
          <a:xfrm>
            <a:off x="1454785" y="438975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从可用选项列表中启用至少 1 个运输渠道。这些选项基于通过“运输设置”页面为产品启用的运输渠道。运费将根据提供的包裹重量和尺寸计算。</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06</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填写其他信息</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Others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94068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填写其他信息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预购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Pre-Order</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注明产品是否为预购产品，如果是预购产品，请填写出货天数（ ≥ 7 天）。产品符合以下条件方可设置为预购：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（1）产品为定制、订做或手工製品。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（2）产品需要特殊的物流安排（例如：温度控管）。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（3）产品装运前需要进行清关作业。</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（4）由于产品价值较高，库存数量有限。</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7" name="图片 1" descr="/private/var/folders/n6/nkldrfbd0n51r9x_617btb_w0000gn/T/com.kingsoft.wpsoffice.mac/photoedit2/20231213140314/temp.pngtemp"/>
          <p:cNvPicPr>
            <a:picLocks noChangeAspect="1"/>
          </p:cNvPicPr>
          <p:nvPr>
            <p:custDataLst>
              <p:tags r:id="rId5"/>
            </p:custDataLst>
          </p:nvPr>
        </p:nvPicPr>
        <p:blipFill>
          <a:blip r:embed="rId6"/>
          <a:stretch>
            <a:fillRect/>
          </a:stretch>
        </p:blipFill>
        <p:spPr>
          <a:xfrm>
            <a:off x="6699885" y="2992120"/>
            <a:ext cx="4091940" cy="196913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7" name="圆角矩形 6"/>
          <p:cNvSpPr/>
          <p:nvPr>
            <p:custDataLst>
              <p:tags r:id="rId7"/>
            </p:custDataLst>
          </p:nvPr>
        </p:nvSpPr>
        <p:spPr>
          <a:xfrm>
            <a:off x="2045970" y="4044950"/>
            <a:ext cx="3701415" cy="91630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b="1">
              <a:cs typeface="+mn-ea"/>
            </a:endParaRPr>
          </a:p>
        </p:txBody>
      </p:sp>
      <p:sp>
        <p:nvSpPr>
          <p:cNvPr id="10" name="矩形 9"/>
          <p:cNvSpPr/>
          <p:nvPr>
            <p:custDataLst>
              <p:tags r:id="rId8"/>
            </p:custDataLst>
          </p:nvPr>
        </p:nvSpPr>
        <p:spPr>
          <a:xfrm>
            <a:off x="2162175" y="4105275"/>
            <a:ext cx="3585845" cy="629920"/>
          </a:xfrm>
          <a:prstGeom prst="rect">
            <a:avLst/>
          </a:prstGeom>
        </p:spPr>
        <p:txBody>
          <a:bodyPr wrap="square">
            <a:noAutofit/>
          </a:bodyPr>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商城和优选卖家需将预购百分比控制在最高 20%，一般卖家控制在 10%以免违反上架规范。</a:t>
            </a:r>
            <a:endParaRPr lang="zh-CN" altLang="en-US" sz="1000" b="1"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851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填写其他信息</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产品保存状况</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（C</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ondition）】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请确定产品是全新还是二手。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5"/>
            </p:custDataLst>
          </p:nvPr>
        </p:nvSpPr>
        <p:spPr>
          <a:xfrm>
            <a:off x="1331595" y="2993390"/>
            <a:ext cx="385127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6"/>
            </p:custDataLst>
          </p:nvPr>
        </p:nvSpPr>
        <p:spPr>
          <a:xfrm>
            <a:off x="1452245" y="3103245"/>
            <a:ext cx="648462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主产品货号</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Parent SKU</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矩形 3"/>
          <p:cNvSpPr/>
          <p:nvPr>
            <p:custDataLst>
              <p:tags r:id="rId7"/>
            </p:custDataLst>
          </p:nvPr>
        </p:nvSpPr>
        <p:spPr>
          <a:xfrm>
            <a:off x="1452245" y="381381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填写主产品货号。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07</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保存并发布</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Save and Publish</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4316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步骤七</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保存并发布</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保存并发布</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Save and Publish</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点击”Save and Publish“保存并发布以上产品列表。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8" name="图片 3" descr="/private/var/folders/n6/nkldrfbd0n51r9x_617btb_w0000gn/T/com.kingsoft.wpsoffice.mac/photoedit2/20231213140449/temp.pngtemp"/>
          <p:cNvPicPr>
            <a:picLocks noChangeAspect="1"/>
          </p:cNvPicPr>
          <p:nvPr>
            <p:custDataLst>
              <p:tags r:id="rId5"/>
            </p:custDataLst>
          </p:nvPr>
        </p:nvPicPr>
        <p:blipFill>
          <a:blip r:embed="rId6"/>
          <a:stretch>
            <a:fillRect/>
          </a:stretch>
        </p:blipFill>
        <p:spPr>
          <a:xfrm>
            <a:off x="3294380" y="2523173"/>
            <a:ext cx="5195570" cy="24911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08</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产品批量上架</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Mass Upload</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当收到任务后，需先了解shopee的产品上架规范，避免上架商品违反平台规定影响售卖，接着需要对该女装的图片、视频、价格、产品信息等进行收集，完成准备工作后将产品在shopee平台上完成上架。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744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步骤八</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产品批量上架</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【批量上传（Mass Upload）】</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产品批量上架。在【商品（Product）】→【我的商品（my Product）】页面，点击【批量处理工具（Batch Tools）】→【批量上传（Mass Upload）】。</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p:cNvPicPr>
            <a:picLocks noChangeAspect="1"/>
          </p:cNvPicPr>
          <p:nvPr>
            <p:custDataLst>
              <p:tags r:id="rId5"/>
            </p:custDataLst>
          </p:nvPr>
        </p:nvPicPr>
        <p:blipFill>
          <a:blip r:embed="rId6"/>
          <a:stretch>
            <a:fillRect/>
          </a:stretch>
        </p:blipFill>
        <p:spPr>
          <a:xfrm>
            <a:off x="3549650" y="2923540"/>
            <a:ext cx="5462905" cy="239903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744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步骤八</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产品批量上架</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【批量上传（Mass Upload）】</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切换至【下载模板（Download Template）】，点击【下载（Download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9" name="图片 7"/>
          <p:cNvPicPr>
            <a:picLocks noChangeAspect="1"/>
          </p:cNvPicPr>
          <p:nvPr>
            <p:custDataLst>
              <p:tags r:id="rId5"/>
            </p:custDataLst>
          </p:nvPr>
        </p:nvPicPr>
        <p:blipFill>
          <a:blip r:embed="rId6"/>
          <a:stretch>
            <a:fillRect/>
          </a:stretch>
        </p:blipFill>
        <p:spPr>
          <a:xfrm>
            <a:off x="3481705" y="2514600"/>
            <a:ext cx="6245225" cy="274256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744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步骤八</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产品批量上架</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【批量上传（Mass Upload）】</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打开下载好的模板表，根据指南，在电子表格中填写商品信息。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0" name="图片 40"/>
          <p:cNvPicPr>
            <a:picLocks noChangeAspect="1"/>
          </p:cNvPicPr>
          <p:nvPr>
            <p:custDataLst>
              <p:tags r:id="rId5"/>
            </p:custDataLst>
          </p:nvPr>
        </p:nvPicPr>
        <p:blipFill>
          <a:blip r:embed="rId6"/>
          <a:stretch>
            <a:fillRect/>
          </a:stretch>
        </p:blipFill>
        <p:spPr>
          <a:xfrm>
            <a:off x="3392805" y="2615565"/>
            <a:ext cx="6085840" cy="244030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744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步骤八</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产品批量上架</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48462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【批量上传（Mass Upload）】</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切换至【上传文件（Upload File）】界面，点击【选择文件（Select File）】，选择填写好的模板表，上传完成后查看在“未上架”选项卡上新创建的商品。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0" name="图片 9"/>
          <p:cNvPicPr>
            <a:picLocks noChangeAspect="1"/>
          </p:cNvPicPr>
          <p:nvPr>
            <p:custDataLst>
              <p:tags r:id="rId5"/>
            </p:custDataLst>
          </p:nvPr>
        </p:nvPicPr>
        <p:blipFill>
          <a:blip r:embed="rId6"/>
          <a:stretch>
            <a:fillRect/>
          </a:stretch>
        </p:blipFill>
        <p:spPr>
          <a:xfrm>
            <a:off x="3597910" y="2908935"/>
            <a:ext cx="5518150" cy="24231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请同学们在shopee模拟平台上完成该女装产品的上架，以下是任务具体要求：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rPr>
              <a:t>产品名称：</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描述清晰的名称，包含服装的款式和特点。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产品图片：</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上传高质量的产品图片。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产品描述：</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简短但吸引人的描述，突出服装关键卖点。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产品类别：</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选择正确的服装类别。</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产品属性：</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列出不同款式的颜色和尺码等。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销售信息：</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根据市场和成本设定价格。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5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运输信息：</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选择适当的配送方式，设定运费策略。</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601853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本任务可以培养跨境运营助理岗位的跨境电商商品发布能力。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本任务可以培养跨境电商运营专员岗位的跨境电子商务平台使用能力和店铺运营能力。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449830"/>
            <a:ext cx="5842635"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专业—《商品编辑与发布》课程、《跨境电子商务基础》课程。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本任务适用于《电子商务（530701）》专业—《网店运营》课程。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375660"/>
            <a:ext cx="5633720"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模块一：跨境电子商务数据化选品与发布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任务 1：跨境电子商务数据化选品、任务3：跨境电子商务商品发布的能力提升。</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02</a:t>
            </a:r>
            <a:endParaRPr lang="en-US" altLang="zh-CN" sz="4000" b="1" spc="-150" dirty="0">
              <a:solidFill>
                <a:srgbClr val="FD8C08"/>
              </a:solidFill>
            </a:endParaRPr>
          </a:p>
        </p:txBody>
      </p:sp>
      <p:sp>
        <p:nvSpPr>
          <p:cNvPr id="25" name="文本框 24"/>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03</a:t>
            </a:r>
            <a:endParaRPr lang="en-US" altLang="zh-CN" sz="4000" b="1" spc="-150" dirty="0">
              <a:solidFill>
                <a:srgbClr val="FD8C08"/>
              </a:solidFill>
            </a:endParaRPr>
          </a:p>
        </p:txBody>
      </p:sp>
      <p:sp>
        <p:nvSpPr>
          <p:cNvPr id="26" name="文本框 25"/>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基本</a:t>
            </a:r>
            <a:endParaRPr lang="zh-CN" altLang="en-US" sz="3000" dirty="0"/>
          </a:p>
          <a:p>
            <a:pPr algn="ctr"/>
            <a:r>
              <a:rPr lang="zh-CN" altLang="en-US" sz="3000" dirty="0"/>
              <a:t>信息</a:t>
            </a:r>
            <a:endParaRPr lang="zh-CN" altLang="en-US" sz="3000" dirty="0"/>
          </a:p>
        </p:txBody>
      </p:sp>
      <p:sp>
        <p:nvSpPr>
          <p:cNvPr id="27" name="文本框 26"/>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产品</a:t>
            </a:r>
            <a:endParaRPr lang="zh-CN" altLang="en-US" sz="3000" dirty="0">
              <a:solidFill>
                <a:schemeClr val="tx1">
                  <a:lumMod val="100000"/>
                </a:schemeClr>
              </a:solidFill>
            </a:endParaRPr>
          </a:p>
          <a:p>
            <a:pPr algn="ctr"/>
            <a:r>
              <a:rPr lang="zh-CN" altLang="en-US" sz="3000" dirty="0">
                <a:solidFill>
                  <a:schemeClr val="tx1">
                    <a:lumMod val="100000"/>
                  </a:schemeClr>
                </a:solidFill>
              </a:rPr>
              <a:t>属性</a:t>
            </a:r>
            <a:endParaRPr lang="zh-CN" altLang="en-US" sz="3000" dirty="0">
              <a:solidFill>
                <a:schemeClr val="tx1">
                  <a:lumMod val="100000"/>
                </a:schemeClr>
              </a:solidFill>
            </a:endParaRPr>
          </a:p>
        </p:txBody>
      </p:sp>
      <p:sp>
        <p:nvSpPr>
          <p:cNvPr id="28"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custDataLst>
              <p:tags r:id="rId8"/>
            </p:custDataLst>
          </p:nvPr>
        </p:nvGrpSpPr>
        <p:grpSpPr>
          <a:xfrm>
            <a:off x="1418922" y="6115872"/>
            <a:ext cx="1351540" cy="104990"/>
            <a:chOff x="-2077497" y="2055193"/>
            <a:chExt cx="1351540" cy="104990"/>
          </a:xfrm>
        </p:grpSpPr>
        <p:sp>
          <p:nvSpPr>
            <p:cNvPr id="30" name="平行四边形 29"/>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平行四边形 35"/>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8" name="平行四边形 37"/>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9" name="平行四边形 38"/>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41" name="矩形 40"/>
          <p:cNvSpPr/>
          <p:nvPr>
            <p:custDataLst>
              <p:tags r:id="rId13"/>
            </p:custDataLst>
          </p:nvPr>
        </p:nvSpPr>
        <p:spPr>
          <a:xfrm>
            <a:off x="3954641" y="4284405"/>
            <a:ext cx="1642110"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Basic</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Information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43" name="矩形 42"/>
          <p:cNvSpPr/>
          <p:nvPr>
            <p:custDataLst>
              <p:tags r:id="rId14"/>
            </p:custDataLst>
          </p:nvPr>
        </p:nvSpPr>
        <p:spPr>
          <a:xfrm>
            <a:off x="6705631" y="4284405"/>
            <a:ext cx="1453515" cy="36830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attributes</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48" name="组合 47"/>
          <p:cNvGrpSpPr/>
          <p:nvPr>
            <p:custDataLst>
              <p:tags r:id="rId15"/>
            </p:custDataLst>
          </p:nvPr>
        </p:nvGrpSpPr>
        <p:grpSpPr>
          <a:xfrm>
            <a:off x="4126822" y="6115872"/>
            <a:ext cx="1351280" cy="104990"/>
            <a:chOff x="-2077497" y="2055193"/>
            <a:chExt cx="1351540" cy="104990"/>
          </a:xfrm>
        </p:grpSpPr>
        <p:sp>
          <p:nvSpPr>
            <p:cNvPr id="50" name="平行四边形 49"/>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1" name="平行四边形 50"/>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2" name="平行四边形 51"/>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3" name="平行四边形 52"/>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54" name="组合 53"/>
          <p:cNvGrpSpPr/>
          <p:nvPr>
            <p:custDataLst>
              <p:tags r:id="rId20"/>
            </p:custDataLst>
          </p:nvPr>
        </p:nvGrpSpPr>
        <p:grpSpPr>
          <a:xfrm>
            <a:off x="6834462" y="6115872"/>
            <a:ext cx="1351280" cy="104990"/>
            <a:chOff x="-2077497" y="2055193"/>
            <a:chExt cx="1351540" cy="104990"/>
          </a:xfrm>
        </p:grpSpPr>
        <p:sp>
          <p:nvSpPr>
            <p:cNvPr id="55" name="平行四边形 54"/>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6" name="平行四边形 55"/>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7" name="平行四边形 56"/>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8" name="平行四边形 57"/>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59"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custDataLst>
              <p:tags r:id="rId26"/>
            </p:custDataLst>
          </p:nvPr>
        </p:nvGrpSpPr>
        <p:grpSpPr>
          <a:xfrm>
            <a:off x="9542102" y="6116507"/>
            <a:ext cx="1351280" cy="104990"/>
            <a:chOff x="-2077497" y="2055193"/>
            <a:chExt cx="1351540" cy="104990"/>
          </a:xfrm>
        </p:grpSpPr>
        <p:sp>
          <p:nvSpPr>
            <p:cNvPr id="61" name="平行四边形 60"/>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2" name="平行四边形 61"/>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3" name="平行四边形 62"/>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4" name="平行四边形 63"/>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66" name="文本框 65"/>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68" name="文本框 67"/>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添加</a:t>
            </a:r>
            <a:endParaRPr lang="zh-CN" altLang="en-US" sz="3000" dirty="0"/>
          </a:p>
          <a:p>
            <a:pPr algn="ctr"/>
            <a:r>
              <a:rPr lang="zh-CN" altLang="en-US" sz="3000" dirty="0"/>
              <a:t>新产品</a:t>
            </a:r>
            <a:endParaRPr lang="zh-CN" altLang="en-US" sz="3000" dirty="0"/>
          </a:p>
        </p:txBody>
      </p:sp>
      <p:sp>
        <p:nvSpPr>
          <p:cNvPr id="69" name="矩形 68"/>
          <p:cNvSpPr/>
          <p:nvPr>
            <p:custDataLst>
              <p:tags r:id="rId33"/>
            </p:custDataLst>
          </p:nvPr>
        </p:nvSpPr>
        <p:spPr>
          <a:xfrm>
            <a:off x="1505446" y="4284405"/>
            <a:ext cx="1192530"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Add New</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70" name="文本框 69"/>
          <p:cNvSpPr txBox="1"/>
          <p:nvPr>
            <p:custDataLst>
              <p:tags r:id="rId34"/>
            </p:custDataLst>
          </p:nvPr>
        </p:nvSpPr>
        <p:spPr>
          <a:xfrm>
            <a:off x="9635024" y="2366149"/>
            <a:ext cx="857839" cy="706755"/>
          </a:xfrm>
          <a:prstGeom prst="rect">
            <a:avLst/>
          </a:prstGeom>
          <a:noFill/>
        </p:spPr>
        <p:txBody>
          <a:bodyPr wrap="square" rtlCol="0">
            <a:spAutoFit/>
          </a:bodyPr>
          <a:lstStyle/>
          <a:p>
            <a:pPr algn="ctr"/>
            <a:r>
              <a:rPr lang="en-US" altLang="zh-CN" sz="4000" b="1" spc="-150" dirty="0">
                <a:solidFill>
                  <a:srgbClr val="FD8C08"/>
                </a:solidFill>
              </a:rPr>
              <a:t>04</a:t>
            </a:r>
            <a:endParaRPr lang="en-US" altLang="zh-CN" sz="4000" b="1" spc="-150" dirty="0">
              <a:solidFill>
                <a:srgbClr val="FD8C08"/>
              </a:solidFill>
            </a:endParaRPr>
          </a:p>
        </p:txBody>
      </p:sp>
      <p:sp>
        <p:nvSpPr>
          <p:cNvPr id="71" name="文本框 70"/>
          <p:cNvSpPr txBox="1"/>
          <p:nvPr>
            <p:custDataLst>
              <p:tags r:id="rId35"/>
            </p:custDataLst>
          </p:nvPr>
        </p:nvSpPr>
        <p:spPr>
          <a:xfrm>
            <a:off x="9131224" y="3161283"/>
            <a:ext cx="1865437" cy="1014730"/>
          </a:xfrm>
          <a:prstGeom prst="rect">
            <a:avLst/>
          </a:prstGeom>
          <a:noFill/>
        </p:spPr>
        <p:txBody>
          <a:bodyPr wrap="square" rtlCol="0">
            <a:spAutoFit/>
          </a:bodyPr>
          <a:lstStyle/>
          <a:p>
            <a:pPr algn="ctr"/>
            <a:r>
              <a:rPr lang="zh-CN" altLang="en-US" sz="3000" dirty="0"/>
              <a:t>销售</a:t>
            </a:r>
            <a:endParaRPr lang="zh-CN" altLang="en-US" sz="3000" dirty="0"/>
          </a:p>
          <a:p>
            <a:pPr algn="ctr"/>
            <a:r>
              <a:rPr lang="zh-CN" altLang="en-US" sz="3000" dirty="0"/>
              <a:t>信息</a:t>
            </a:r>
            <a:endParaRPr lang="zh-CN" altLang="en-US" sz="3000" dirty="0"/>
          </a:p>
        </p:txBody>
      </p:sp>
      <p:sp>
        <p:nvSpPr>
          <p:cNvPr id="72" name="矩形 71"/>
          <p:cNvSpPr/>
          <p:nvPr>
            <p:custDataLst>
              <p:tags r:id="rId36"/>
            </p:custDataLst>
          </p:nvPr>
        </p:nvSpPr>
        <p:spPr>
          <a:xfrm>
            <a:off x="9302611" y="4284405"/>
            <a:ext cx="1642110"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Sales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Information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06</a:t>
            </a:r>
            <a:endParaRPr lang="en-US" altLang="zh-CN" sz="4000" b="1" spc="-150" dirty="0">
              <a:solidFill>
                <a:srgbClr val="FD8C08"/>
              </a:solidFill>
            </a:endParaRPr>
          </a:p>
        </p:txBody>
      </p:sp>
      <p:sp>
        <p:nvSpPr>
          <p:cNvPr id="25" name="文本框 24"/>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07</a:t>
            </a:r>
            <a:endParaRPr lang="en-US" altLang="zh-CN" sz="4000" b="1" spc="-150" dirty="0">
              <a:solidFill>
                <a:srgbClr val="FD8C08"/>
              </a:solidFill>
            </a:endParaRPr>
          </a:p>
        </p:txBody>
      </p:sp>
      <p:sp>
        <p:nvSpPr>
          <p:cNvPr id="26" name="文本框 25"/>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其他</a:t>
            </a:r>
            <a:endParaRPr lang="zh-CN" altLang="en-US" sz="3000" dirty="0"/>
          </a:p>
          <a:p>
            <a:pPr algn="ctr"/>
            <a:r>
              <a:rPr lang="zh-CN" altLang="en-US" sz="3000" dirty="0"/>
              <a:t>信息</a:t>
            </a:r>
            <a:endParaRPr lang="zh-CN" altLang="en-US" sz="3000" dirty="0"/>
          </a:p>
        </p:txBody>
      </p:sp>
      <p:sp>
        <p:nvSpPr>
          <p:cNvPr id="27" name="文本框 26"/>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保存</a:t>
            </a:r>
            <a:endParaRPr lang="zh-CN" altLang="en-US" sz="3000" dirty="0">
              <a:solidFill>
                <a:schemeClr val="tx1">
                  <a:lumMod val="100000"/>
                </a:schemeClr>
              </a:solidFill>
            </a:endParaRPr>
          </a:p>
          <a:p>
            <a:pPr algn="ctr"/>
            <a:r>
              <a:rPr lang="zh-CN" altLang="en-US" sz="3000" dirty="0">
                <a:solidFill>
                  <a:schemeClr val="tx1">
                    <a:lumMod val="100000"/>
                  </a:schemeClr>
                </a:solidFill>
              </a:rPr>
              <a:t>并发布</a:t>
            </a:r>
            <a:endParaRPr lang="zh-CN" altLang="en-US" sz="3000" dirty="0">
              <a:solidFill>
                <a:schemeClr val="tx1">
                  <a:lumMod val="100000"/>
                </a:schemeClr>
              </a:solidFill>
            </a:endParaRPr>
          </a:p>
        </p:txBody>
      </p:sp>
      <p:sp>
        <p:nvSpPr>
          <p:cNvPr id="28"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custDataLst>
              <p:tags r:id="rId8"/>
            </p:custDataLst>
          </p:nvPr>
        </p:nvGrpSpPr>
        <p:grpSpPr>
          <a:xfrm>
            <a:off x="1418922" y="6115872"/>
            <a:ext cx="1351540" cy="104990"/>
            <a:chOff x="-2077497" y="2055193"/>
            <a:chExt cx="1351540" cy="104990"/>
          </a:xfrm>
        </p:grpSpPr>
        <p:sp>
          <p:nvSpPr>
            <p:cNvPr id="30" name="平行四边形 29"/>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平行四边形 35"/>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8" name="平行四边形 37"/>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9" name="平行四边形 38"/>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41" name="矩形 40"/>
          <p:cNvSpPr/>
          <p:nvPr>
            <p:custDataLst>
              <p:tags r:id="rId13"/>
            </p:custDataLst>
          </p:nvPr>
        </p:nvSpPr>
        <p:spPr>
          <a:xfrm>
            <a:off x="4274046" y="4284405"/>
            <a:ext cx="1003300" cy="22987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Others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43" name="矩形 42"/>
          <p:cNvSpPr/>
          <p:nvPr>
            <p:custDataLst>
              <p:tags r:id="rId14"/>
            </p:custDataLst>
          </p:nvPr>
        </p:nvSpPr>
        <p:spPr>
          <a:xfrm>
            <a:off x="6279864" y="4284405"/>
            <a:ext cx="2305050" cy="22987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Save and Publish</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48" name="组合 47"/>
          <p:cNvGrpSpPr/>
          <p:nvPr>
            <p:custDataLst>
              <p:tags r:id="rId15"/>
            </p:custDataLst>
          </p:nvPr>
        </p:nvGrpSpPr>
        <p:grpSpPr>
          <a:xfrm>
            <a:off x="4126822" y="6115872"/>
            <a:ext cx="1351280" cy="104990"/>
            <a:chOff x="-2077497" y="2055193"/>
            <a:chExt cx="1351540" cy="104990"/>
          </a:xfrm>
        </p:grpSpPr>
        <p:sp>
          <p:nvSpPr>
            <p:cNvPr id="50" name="平行四边形 49"/>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1" name="平行四边形 50"/>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2" name="平行四边形 51"/>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3" name="平行四边形 52"/>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54" name="组合 53"/>
          <p:cNvGrpSpPr/>
          <p:nvPr>
            <p:custDataLst>
              <p:tags r:id="rId20"/>
            </p:custDataLst>
          </p:nvPr>
        </p:nvGrpSpPr>
        <p:grpSpPr>
          <a:xfrm>
            <a:off x="6834462" y="6115872"/>
            <a:ext cx="1351280" cy="104990"/>
            <a:chOff x="-2077497" y="2055193"/>
            <a:chExt cx="1351540" cy="104990"/>
          </a:xfrm>
        </p:grpSpPr>
        <p:sp>
          <p:nvSpPr>
            <p:cNvPr id="55" name="平行四边形 54"/>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6" name="平行四边形 55"/>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7" name="平行四边形 56"/>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8" name="平行四边形 57"/>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59"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custDataLst>
              <p:tags r:id="rId26"/>
            </p:custDataLst>
          </p:nvPr>
        </p:nvGrpSpPr>
        <p:grpSpPr>
          <a:xfrm>
            <a:off x="9542102" y="6116507"/>
            <a:ext cx="1351280" cy="104990"/>
            <a:chOff x="-2077497" y="2055193"/>
            <a:chExt cx="1351540" cy="104990"/>
          </a:xfrm>
        </p:grpSpPr>
        <p:sp>
          <p:nvSpPr>
            <p:cNvPr id="61" name="平行四边形 60"/>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2" name="平行四边形 61"/>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3" name="平行四边形 62"/>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4" name="平行四边形 63"/>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66" name="文本框 65"/>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05</a:t>
            </a:r>
            <a:endParaRPr lang="en-US" altLang="zh-CN" sz="4000" b="1" spc="-150" dirty="0">
              <a:solidFill>
                <a:srgbClr val="FD8C08"/>
              </a:solidFill>
            </a:endParaRPr>
          </a:p>
        </p:txBody>
      </p:sp>
      <p:sp>
        <p:nvSpPr>
          <p:cNvPr id="68" name="文本框 67"/>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运输</a:t>
            </a:r>
            <a:endParaRPr lang="zh-CN" altLang="en-US" sz="3000" dirty="0"/>
          </a:p>
          <a:p>
            <a:pPr algn="ctr"/>
            <a:r>
              <a:rPr lang="zh-CN" altLang="en-US" sz="3000" dirty="0"/>
              <a:t>信息</a:t>
            </a:r>
            <a:endParaRPr lang="zh-CN" altLang="en-US" sz="3000" dirty="0"/>
          </a:p>
        </p:txBody>
      </p:sp>
      <p:sp>
        <p:nvSpPr>
          <p:cNvPr id="69" name="矩形 68"/>
          <p:cNvSpPr/>
          <p:nvPr>
            <p:custDataLst>
              <p:tags r:id="rId33"/>
            </p:custDataLst>
          </p:nvPr>
        </p:nvSpPr>
        <p:spPr>
          <a:xfrm>
            <a:off x="1478141" y="4284405"/>
            <a:ext cx="1247140"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Shipping</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70" name="文本框 69"/>
          <p:cNvSpPr txBox="1"/>
          <p:nvPr>
            <p:custDataLst>
              <p:tags r:id="rId34"/>
            </p:custDataLst>
          </p:nvPr>
        </p:nvSpPr>
        <p:spPr>
          <a:xfrm>
            <a:off x="9635024" y="2366149"/>
            <a:ext cx="857839" cy="706755"/>
          </a:xfrm>
          <a:prstGeom prst="rect">
            <a:avLst/>
          </a:prstGeom>
          <a:noFill/>
        </p:spPr>
        <p:txBody>
          <a:bodyPr wrap="square" rtlCol="0">
            <a:spAutoFit/>
          </a:bodyPr>
          <a:lstStyle/>
          <a:p>
            <a:pPr algn="ctr"/>
            <a:r>
              <a:rPr lang="en-US" altLang="zh-CN" sz="4000" b="1" spc="-150" dirty="0">
                <a:solidFill>
                  <a:srgbClr val="FD8C08"/>
                </a:solidFill>
              </a:rPr>
              <a:t>08</a:t>
            </a:r>
            <a:endParaRPr lang="en-US" altLang="zh-CN" sz="4000" b="1" spc="-150" dirty="0">
              <a:solidFill>
                <a:srgbClr val="FD8C08"/>
              </a:solidFill>
            </a:endParaRPr>
          </a:p>
        </p:txBody>
      </p:sp>
      <p:sp>
        <p:nvSpPr>
          <p:cNvPr id="71" name="文本框 70"/>
          <p:cNvSpPr txBox="1"/>
          <p:nvPr>
            <p:custDataLst>
              <p:tags r:id="rId35"/>
            </p:custDataLst>
          </p:nvPr>
        </p:nvSpPr>
        <p:spPr>
          <a:xfrm>
            <a:off x="9131224" y="3161283"/>
            <a:ext cx="1865437" cy="1014730"/>
          </a:xfrm>
          <a:prstGeom prst="rect">
            <a:avLst/>
          </a:prstGeom>
          <a:noFill/>
        </p:spPr>
        <p:txBody>
          <a:bodyPr wrap="square" rtlCol="0">
            <a:spAutoFit/>
          </a:bodyPr>
          <a:lstStyle/>
          <a:p>
            <a:pPr algn="ctr"/>
            <a:r>
              <a:rPr lang="zh-CN" altLang="en-US" sz="3000" dirty="0"/>
              <a:t>产品</a:t>
            </a:r>
            <a:endParaRPr lang="zh-CN" altLang="en-US" sz="3000" dirty="0"/>
          </a:p>
          <a:p>
            <a:pPr algn="ctr"/>
            <a:r>
              <a:rPr lang="zh-CN" altLang="en-US" sz="3000" dirty="0"/>
              <a:t>批量上架</a:t>
            </a:r>
            <a:endParaRPr lang="zh-CN" altLang="en-US" sz="3000" dirty="0"/>
          </a:p>
        </p:txBody>
      </p:sp>
      <p:sp>
        <p:nvSpPr>
          <p:cNvPr id="72" name="矩形 71"/>
          <p:cNvSpPr/>
          <p:nvPr>
            <p:custDataLst>
              <p:tags r:id="rId36"/>
            </p:custDataLst>
          </p:nvPr>
        </p:nvSpPr>
        <p:spPr>
          <a:xfrm>
            <a:off x="9271496" y="4284405"/>
            <a:ext cx="1704340" cy="22987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Mass Upload</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添加新产品</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Add a New Product</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6786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66395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添加新产品</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64185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1【添加新产品（Add a New Product）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如何添加新产品，进入【产品（Product）】→【添加新产品（Add a New Product）】。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3110558/temp.pngtemp"/>
          <p:cNvPicPr>
            <a:picLocks noChangeAspect="1"/>
          </p:cNvPicPr>
          <p:nvPr>
            <p:custDataLst>
              <p:tags r:id="rId5"/>
            </p:custDataLst>
          </p:nvPr>
        </p:nvPicPr>
        <p:blipFill>
          <a:blip r:embed="rId6"/>
          <a:stretch>
            <a:fillRect/>
          </a:stretch>
        </p:blipFill>
        <p:spPr>
          <a:xfrm>
            <a:off x="3432493" y="2564130"/>
            <a:ext cx="5327015" cy="25438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DIAGRAM_VIRTUALLY_FRAME" val="{&quot;height&quot;:331.13165354330704,&quot;left&quot;:59.9,&quot;top&quot;:158.75,&quot;width&quot;:833.4}"/>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3.xml><?xml version="1.0" encoding="utf-8"?>
<p:tagLst xmlns:p="http://schemas.openxmlformats.org/presentationml/2006/main">
  <p:tag name="KSO_WM_DIAGRAM_VIRTUALLY_FRAME" val="{&quot;height&quot;:331.13165354330704,&quot;left&quot;:59.9,&quot;top&quot;:158.75,&quot;width&quot;:833.4}"/>
</p:tagLst>
</file>

<file path=ppt/tags/tag54.xml><?xml version="1.0" encoding="utf-8"?>
<p:tagLst xmlns:p="http://schemas.openxmlformats.org/presentationml/2006/main">
  <p:tag name="KSO_WM_DIAGRAM_VIRTUALLY_FRAME" val="{&quot;height&quot;:331.13165354330704,&quot;left&quot;:59.9,&quot;top&quot;:158.75,&quot;width&quot;:833.4}"/>
</p:tagLst>
</file>

<file path=ppt/tags/tag55.xml><?xml version="1.0" encoding="utf-8"?>
<p:tagLst xmlns:p="http://schemas.openxmlformats.org/presentationml/2006/main">
  <p:tag name="KSO_WM_DIAGRAM_VIRTUALLY_FRAME" val="{&quot;height&quot;:331.13165354330704,&quot;left&quot;:59.9,&quot;top&quot;:158.75,&quot;width&quot;:833.4}"/>
</p:tagLst>
</file>

<file path=ppt/tags/tag56.xml><?xml version="1.0" encoding="utf-8"?>
<p:tagLst xmlns:p="http://schemas.openxmlformats.org/presentationml/2006/main">
  <p:tag name="KSO_WM_DIAGRAM_VIRTUALLY_FRAME" val="{&quot;height&quot;:331.13165354330704,&quot;left&quot;:59.9,&quot;top&quot;:158.75,&quot;width&quot;:833.4}"/>
</p:tagLst>
</file>

<file path=ppt/tags/tag57.xml><?xml version="1.0" encoding="utf-8"?>
<p:tagLst xmlns:p="http://schemas.openxmlformats.org/presentationml/2006/main">
  <p:tag name="KSO_WM_DIAGRAM_VIRTUALLY_FRAME" val="{&quot;height&quot;:331.13165354330704,&quot;left&quot;:59.9,&quot;top&quot;:158.75,&quot;width&quot;:833.4}"/>
</p:tagLst>
</file>

<file path=ppt/tags/tag5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4.xml><?xml version="1.0" encoding="utf-8"?>
<p:tagLst xmlns:p="http://schemas.openxmlformats.org/presentationml/2006/main">
  <p:tag name="KSO_WM_DIAGRAM_VIRTUALLY_FRAME" val="{&quot;height&quot;:331.13165354330704,&quot;left&quot;:59.9,&quot;top&quot;:158.75,&quot;width&quot;:833.4}"/>
</p:tagLst>
</file>

<file path=ppt/tags/tag65.xml><?xml version="1.0" encoding="utf-8"?>
<p:tagLst xmlns:p="http://schemas.openxmlformats.org/presentationml/2006/main">
  <p:tag name="KSO_WM_DIAGRAM_VIRTUALLY_FRAME" val="{&quot;height&quot;:331.13165354330704,&quot;left&quot;:59.9,&quot;top&quot;:158.75,&quot;width&quot;:833.4}"/>
</p:tagLst>
</file>

<file path=ppt/tags/tag66.xml><?xml version="1.0" encoding="utf-8"?>
<p:tagLst xmlns:p="http://schemas.openxmlformats.org/presentationml/2006/main">
  <p:tag name="KSO_WM_DIAGRAM_VIRTUALLY_FRAME" val="{&quot;height&quot;:331.13165354330704,&quot;left&quot;:59.9,&quot;top&quot;:158.75,&quot;width&quot;:833.4}"/>
</p:tagLst>
</file>

<file path=ppt/tags/tag67.xml><?xml version="1.0" encoding="utf-8"?>
<p:tagLst xmlns:p="http://schemas.openxmlformats.org/presentationml/2006/main">
  <p:tag name="KSO_WM_DIAGRAM_VIRTUALLY_FRAME" val="{&quot;height&quot;:331.13165354330704,&quot;left&quot;:59.9,&quot;top&quot;:158.75,&quot;width&quot;:833.4}"/>
</p:tagLst>
</file>

<file path=ppt/tags/tag68.xml><?xml version="1.0" encoding="utf-8"?>
<p:tagLst xmlns:p="http://schemas.openxmlformats.org/presentationml/2006/main">
  <p:tag name="KSO_WM_DIAGRAM_VIRTUALLY_FRAME" val="{&quot;height&quot;:331.13165354330704,&quot;left&quot;:59.9,&quot;top&quot;:158.75,&quot;width&quot;:833.4}"/>
</p:tagLst>
</file>

<file path=ppt/tags/tag69.xml><?xml version="1.0" encoding="utf-8"?>
<p:tagLst xmlns:p="http://schemas.openxmlformats.org/presentationml/2006/main">
  <p:tag name="KSO_WM_DIAGRAM_VIRTUALLY_FRAME" val="{&quot;height&quot;:331.13165354330704,&quot;left&quot;:59.9,&quot;top&quot;:158.75,&quot;width&quot;:833.4}"/>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71.xml><?xml version="1.0" encoding="utf-8"?>
<p:tagLst xmlns:p="http://schemas.openxmlformats.org/presentationml/2006/main">
  <p:tag name="KSO_WM_DIAGRAM_VIRTUALLY_FRAME" val="{&quot;height&quot;:331.13165354330704,&quot;left&quot;:59.9,&quot;top&quot;:158.75,&quot;width&quot;:833.4}"/>
</p:tagLst>
</file>

<file path=ppt/tags/tag72.xml><?xml version="1.0" encoding="utf-8"?>
<p:tagLst xmlns:p="http://schemas.openxmlformats.org/presentationml/2006/main">
  <p:tag name="KSO_WM_DIAGRAM_VIRTUALLY_FRAME" val="{&quot;height&quot;:331.13165354330704,&quot;left&quot;:59.9,&quot;top&quot;:158.75,&quot;width&quot;:833.4}"/>
</p:tagLst>
</file>

<file path=ppt/tags/tag73.xml><?xml version="1.0" encoding="utf-8"?>
<p:tagLst xmlns:p="http://schemas.openxmlformats.org/presentationml/2006/main">
  <p:tag name="KSO_WM_DIAGRAM_VIRTUALLY_FRAME" val="{&quot;height&quot;:331.13165354330704,&quot;left&quot;:59.9,&quot;top&quot;:158.75,&quot;width&quot;:833.4}"/>
</p:tagLst>
</file>

<file path=ppt/tags/tag74.xml><?xml version="1.0" encoding="utf-8"?>
<p:tagLst xmlns:p="http://schemas.openxmlformats.org/presentationml/2006/main">
  <p:tag name="KSO_WM_DIAGRAM_VIRTUALLY_FRAME" val="{&quot;height&quot;:331.13165354330704,&quot;left&quot;:59.9,&quot;top&quot;:158.75,&quot;width&quot;:833.4}"/>
</p:tagLst>
</file>

<file path=ppt/tags/tag75.xml><?xml version="1.0" encoding="utf-8"?>
<p:tagLst xmlns:p="http://schemas.openxmlformats.org/presentationml/2006/main">
  <p:tag name="KSO_WM_DIAGRAM_VIRTUALLY_FRAME" val="{&quot;height&quot;:331.13165354330704,&quot;left&quot;:59.9,&quot;top&quot;:158.75,&quot;width&quot;:833.4}"/>
</p:tagLst>
</file>

<file path=ppt/tags/tag76.xml><?xml version="1.0" encoding="utf-8"?>
<p:tagLst xmlns:p="http://schemas.openxmlformats.org/presentationml/2006/main">
  <p:tag name="KSO_WM_DIAGRAM_VIRTUALLY_FRAME" val="{&quot;height&quot;:331.13165354330704,&quot;left&quot;:59.9,&quot;top&quot;:158.75,&quot;width&quot;:833.4}"/>
</p:tagLst>
</file>

<file path=ppt/tags/tag77.xml><?xml version="1.0" encoding="utf-8"?>
<p:tagLst xmlns:p="http://schemas.openxmlformats.org/presentationml/2006/main">
  <p:tag name="KSO_WM_DIAGRAM_VIRTUALLY_FRAME" val="{&quot;height&quot;:331.13165354330704,&quot;left&quot;:59.9,&quot;top&quot;:158.75,&quot;width&quot;:833.4}"/>
</p:tagLst>
</file>

<file path=ppt/tags/tag78.xml><?xml version="1.0" encoding="utf-8"?>
<p:tagLst xmlns:p="http://schemas.openxmlformats.org/presentationml/2006/main">
  <p:tag name="KSO_WM_DIAGRAM_VIRTUALLY_FRAME" val="{&quot;height&quot;:331.13165354330704,&quot;left&quot;:59.9,&quot;top&quot;:158.75,&quot;width&quot;:833.4}"/>
</p:tagLst>
</file>

<file path=ppt/tags/tag79.xml><?xml version="1.0" encoding="utf-8"?>
<p:tagLst xmlns:p="http://schemas.openxmlformats.org/presentationml/2006/main">
  <p:tag name="KSO_WM_DIAGRAM_VIRTUALLY_FRAME" val="{&quot;height&quot;:331.13165354330704,&quot;left&quot;:59.9,&quot;top&quot;:158.75,&quot;width&quot;:833.4}"/>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31.13165354330704,&quot;left&quot;:59.9,&quot;top&quot;:158.75,&quot;width&quot;:833.4}"/>
</p:tagLst>
</file>

<file path=ppt/tags/tag81.xml><?xml version="1.0" encoding="utf-8"?>
<p:tagLst xmlns:p="http://schemas.openxmlformats.org/presentationml/2006/main">
  <p:tag name="KSO_WM_DIAGRAM_VIRTUALLY_FRAME" val="{&quot;height&quot;:331.13165354330704,&quot;left&quot;:59.9,&quot;top&quot;:158.75,&quot;width&quot;:833.4}"/>
</p:tagLst>
</file>

<file path=ppt/tags/tag82.xml><?xml version="1.0" encoding="utf-8"?>
<p:tagLst xmlns:p="http://schemas.openxmlformats.org/presentationml/2006/main">
  <p:tag name="KSO_WM_DIAGRAM_VIRTUALLY_FRAME" val="{&quot;height&quot;:331.13165354330704,&quot;left&quot;:59.9,&quot;top&quot;:158.75,&quot;width&quot;:833.4}"/>
</p:tagLst>
</file>

<file path=ppt/tags/tag83.xml><?xml version="1.0" encoding="utf-8"?>
<p:tagLst xmlns:p="http://schemas.openxmlformats.org/presentationml/2006/main">
  <p:tag name="KSO_WM_DIAGRAM_VIRTUALLY_FRAME" val="{&quot;height&quot;:331.13165354330704,&quot;left&quot;:59.9,&quot;top&quot;:158.75,&quot;width&quot;:833.4}"/>
</p:tagLst>
</file>

<file path=ppt/tags/tag84.xml><?xml version="1.0" encoding="utf-8"?>
<p:tagLst xmlns:p="http://schemas.openxmlformats.org/presentationml/2006/main">
  <p:tag name="KSO_WM_DIAGRAM_VIRTUALLY_FRAME" val="{&quot;height&quot;:331.13165354330704,&quot;left&quot;:59.9,&quot;top&quot;:158.75,&quot;width&quot;:833.4}"/>
</p:tagLst>
</file>

<file path=ppt/tags/tag85.xml><?xml version="1.0" encoding="utf-8"?>
<p:tagLst xmlns:p="http://schemas.openxmlformats.org/presentationml/2006/main">
  <p:tag name="KSO_WM_DIAGRAM_VIRTUALLY_FRAME" val="{&quot;height&quot;:331.13165354330704,&quot;left&quot;:59.9,&quot;top&quot;:158.75,&quot;width&quot;:833.4}"/>
</p:tagLst>
</file>

<file path=ppt/tags/tag86.xml><?xml version="1.0" encoding="utf-8"?>
<p:tagLst xmlns:p="http://schemas.openxmlformats.org/presentationml/2006/main">
  <p:tag name="KSO_WM_DIAGRAM_VIRTUALLY_FRAME" val="{&quot;height&quot;:331.13165354330704,&quot;left&quot;:59.9,&quot;top&quot;:158.75,&quot;width&quot;:833.4}"/>
</p:tagLst>
</file>

<file path=ppt/tags/tag87.xml><?xml version="1.0" encoding="utf-8"?>
<p:tagLst xmlns:p="http://schemas.openxmlformats.org/presentationml/2006/main">
  <p:tag name="KSO_WM_DIAGRAM_VIRTUALLY_FRAME" val="{&quot;height&quot;:331.13165354330704,&quot;left&quot;:59.9,&quot;top&quot;:158.75,&quot;width&quot;:833.4}"/>
</p:tagLst>
</file>

<file path=ppt/tags/tag8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89.xml><?xml version="1.0" encoding="utf-8"?>
<p:tagLst xmlns:p="http://schemas.openxmlformats.org/presentationml/2006/main">
  <p:tag name="KSO_WM_DIAGRAM_VIRTUALLY_FRAME" val="{&quot;height&quot;:331.13165354330704,&quot;left&quot;:59.9,&quot;top&quot;:158.75,&quot;width&quot;:833.4}"/>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31.13165354330704,&quot;left&quot;:59.9,&quot;top&quot;:158.75,&quot;width&quot;:833.4}"/>
</p:tagLst>
</file>

<file path=ppt/tags/tag91.xml><?xml version="1.0" encoding="utf-8"?>
<p:tagLst xmlns:p="http://schemas.openxmlformats.org/presentationml/2006/main">
  <p:tag name="KSO_WM_DIAGRAM_VIRTUALLY_FRAME" val="{&quot;height&quot;:331.13165354330704,&quot;left&quot;:59.9,&quot;top&quot;:158.75,&quot;width&quot;:833.4}"/>
</p:tagLst>
</file>

<file path=ppt/tags/tag92.xml><?xml version="1.0" encoding="utf-8"?>
<p:tagLst xmlns:p="http://schemas.openxmlformats.org/presentationml/2006/main">
  <p:tag name="KSO_WM_DIAGRAM_VIRTUALLY_FRAME" val="{&quot;height&quot;:331.13165354330704,&quot;left&quot;:59.9,&quot;top&quot;:158.75,&quot;width&quot;:833.4}"/>
</p:tagLst>
</file>

<file path=ppt/tags/tag93.xml><?xml version="1.0" encoding="utf-8"?>
<p:tagLst xmlns:p="http://schemas.openxmlformats.org/presentationml/2006/main">
  <p:tag name="KSO_WM_DIAGRAM_VIRTUALLY_FRAME" val="{&quot;height&quot;:331.13165354330704,&quot;left&quot;:59.9,&quot;top&quot;:158.75,&quot;width&quot;:833.4}"/>
</p:tagLst>
</file>

<file path=ppt/tags/tag9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95.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96.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97.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9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99.xml><?xml version="1.0" encoding="utf-8"?>
<p:tagLst xmlns:p="http://schemas.openxmlformats.org/presentationml/2006/main">
  <p:tag name="KSO_WM_DIAGRAM_VIRTUALLY_FRAME" val="{&quot;height&quot;:331.13165354330704,&quot;left&quot;:59.9,&quot;top&quot;:158.75,&quot;width&quot;:833.4}"/>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5268</Words>
  <Application>WPS 演示</Application>
  <PresentationFormat>宽屏</PresentationFormat>
  <Paragraphs>477</Paragraphs>
  <Slides>45</Slides>
  <Notes>1</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45</vt:i4>
      </vt:variant>
    </vt:vector>
  </HeadingPairs>
  <TitlesOfParts>
    <vt:vector size="63"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思源宋体 CN ExtraLight</vt:lpstr>
      <vt:lpstr>思源宋体 CN Medium</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224</cp:revision>
  <dcterms:created xsi:type="dcterms:W3CDTF">2024-03-21T07:59:00Z</dcterms:created>
  <dcterms:modified xsi:type="dcterms:W3CDTF">2024-03-22T07:24:23Z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